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312" r:id="rId3"/>
    <p:sldId id="313" r:id="rId4"/>
    <p:sldId id="349" r:id="rId5"/>
    <p:sldId id="351" r:id="rId6"/>
    <p:sldId id="347" r:id="rId7"/>
    <p:sldId id="350" r:id="rId8"/>
    <p:sldId id="348" r:id="rId9"/>
    <p:sldId id="352" r:id="rId10"/>
    <p:sldId id="354" r:id="rId11"/>
    <p:sldId id="355" r:id="rId12"/>
    <p:sldId id="357" r:id="rId13"/>
    <p:sldId id="356" r:id="rId14"/>
    <p:sldId id="358" r:id="rId15"/>
    <p:sldId id="359" r:id="rId16"/>
    <p:sldId id="360" r:id="rId17"/>
    <p:sldId id="361" r:id="rId18"/>
    <p:sldId id="35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8698"/>
    <a:srgbClr val="989194"/>
    <a:srgbClr val="655A92"/>
    <a:srgbClr val="BBB6C4"/>
    <a:srgbClr val="B3A4C3"/>
    <a:srgbClr val="9C8DAF"/>
    <a:srgbClr val="CA92C4"/>
    <a:srgbClr val="7A95A2"/>
    <a:srgbClr val="E3E7F2"/>
    <a:srgbClr val="7286B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2C7944-6544-476A-93BD-1077A7F0263B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F7DAD-1097-4F53-9358-45412894A7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273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D0A82-D483-453B-8102-767CD2569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009C9E-8C7E-404A-823A-9ED17278C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C3C82A-F4F7-48BB-BC68-B22D3951F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412C3F-0F59-4F69-B7A9-A7611707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EBA2B6-9245-4D49-BD98-5C04AA074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288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6322A-BCEA-4E6F-9A38-3E4D75412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C33D2C-5CBD-4539-9966-D22ABF091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3B8298-ADF1-4615-89C9-83BA74852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0575D-7675-475C-9371-00DE5482C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ACC08B-6128-4D53-932D-3052331C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68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EC1F50-3BF1-4317-A85B-C04BB7B678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A03605-0AAE-4F30-A505-5BBB2C7FB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4628B2-9119-4902-97F5-9F059FE4A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378140-F929-4597-929D-D7FB57F5E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2DA344-B855-4C41-A121-AF188928A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639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77C16-8482-4693-A47D-57363DD1E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175CFF-EA4E-4737-9512-A87C7F416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66E91B-8534-4591-9564-07C36F8BC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FF5936-5259-47B8-9A66-8792BB0D2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28FAB7-0042-4C2D-9A84-D48BEF2D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875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131D0-93B5-401D-AC31-297E2C25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564B59-1283-41CE-9D24-9F7682CB1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AB631-CF96-442F-9135-B84D66AC8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91C4CB-7BDC-4C6C-A7C4-97D81EF72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5AEA1-E28A-476F-9B3C-D057FB741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346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986CCC-52A9-40C6-A1CA-770648F2A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196B46-62C0-4C83-9BBB-AE4423324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672646-36D6-4A9C-BFDD-29E431802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E33C6E-936C-4B34-A5F0-233FA7C67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4E96CF-F339-402F-B647-37394C26C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BB233A-3018-4848-9DF5-2A86F4A1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658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2E4AC-D819-4029-BAFB-2E38C8CF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C2562C-DC2F-4920-9444-7E42825ED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59428E-086C-4681-A482-E5BF02701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55746D-2351-4568-9D21-CB74293AE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41FD2E2-EED2-43C6-B409-684C14DE2D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746D30-E1BB-454D-BFCC-FC1BE348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37BDBD-6D89-4481-B68F-6188A8633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406826-ADC3-414B-A05F-6CE8791CD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86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A5423-4F77-4004-91A4-54B875E7A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77ADB5-0D03-4BC3-A80A-7F5950256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AC7DA00-9407-4DF7-A4E6-7246A90F4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4B1F9B-1BC3-47D4-B4EF-19F345F0A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682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497B08-7D82-41E3-B2A8-8B980C20D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D5526E-C328-4844-AC92-0FF7749B9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2FA6C5-2875-45F4-AEB0-6852C91E0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14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845F2-9BD2-4E69-B78C-3ECB1B8B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B0D260-BA7D-41F7-BB8E-CCE20ABBE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792614-EDBF-4DB3-AA89-A01C5388D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9F70BD-F0EE-4246-900B-B50EF4092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A00FF8-DAEA-41AB-847D-9756D89D1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56B4B2-1303-4F8F-B02E-1AFF6CB1F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879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C87810-AD2A-48B6-87B3-151724523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F0DE20-0CAD-4BEE-B809-9DB43DE2C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DF2796-B956-4354-A0C2-716E524BC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800BDB-083E-4F65-AC22-DE6D3D64B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598EEE-673C-41CD-8312-A1DB066A5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086EA-923A-43B6-8A44-08379F5F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108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E6C03E-F806-483D-94FB-8DE4E05BD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D579FB-4E06-406A-8B2E-EB3887B82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83B1B-33F6-41AF-BA0B-FD3EB0B4A4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6936A-5CAA-4D30-9E0C-3B6082CD7044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E41D3-FDD6-4C2F-B69D-C47B21A8C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96E50-66C0-4C98-849E-676F33BA1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8507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A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3">
            <a:extLst>
              <a:ext uri="{FF2B5EF4-FFF2-40B4-BE49-F238E27FC236}">
                <a16:creationId xmlns:a16="http://schemas.microsoft.com/office/drawing/2014/main" id="{F1E4BD9A-35A3-3D9C-E9CD-62ED2070F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75" y="-42797"/>
            <a:ext cx="12200350" cy="68914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4D3BF4-7099-4139-8321-EEB0429E1B3B}"/>
              </a:ext>
            </a:extLst>
          </p:cNvPr>
          <p:cNvSpPr txBox="1"/>
          <p:nvPr/>
        </p:nvSpPr>
        <p:spPr>
          <a:xfrm>
            <a:off x="10941447" y="4911282"/>
            <a:ext cx="1250553" cy="1946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이정화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김영빈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 err="1">
                <a:solidFill>
                  <a:schemeClr val="bg1"/>
                </a:solidFill>
              </a:rPr>
              <a:t>이호형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정성현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 err="1">
                <a:solidFill>
                  <a:schemeClr val="bg1"/>
                </a:solidFill>
              </a:rPr>
              <a:t>황은솔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480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37018"/>
            <a:ext cx="7122015" cy="472841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기존문의 </a:t>
            </a:r>
            <a:r>
              <a:rPr lang="ko-KR" altLang="en-US" sz="2000" b="1" dirty="0" err="1">
                <a:latin typeface="+mn-ea"/>
              </a:rPr>
              <a:t>로그인창</a:t>
            </a:r>
            <a:endParaRPr lang="ko-KR" altLang="en-US" sz="2000" b="1" dirty="0" err="1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3621985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oldOrderLogin.jsp</a:t>
            </a:r>
            <a:endParaRPr lang="en-US" sz="2000" b="1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class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OldOrderLoadAction.java</a:t>
            </a: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OldOrderLoginCheck.java</a:t>
            </a:r>
            <a:endParaRPr lang="en-US" sz="2000" b="1">
              <a:latin typeface="마루 부리 Beta"/>
            </a:endParaRPr>
          </a:p>
          <a:p>
            <a:endParaRPr lang="en-US" altLang="ko-KR" sz="2000" b="1" dirty="0">
              <a:latin typeface="마루 부리 Beta"/>
              <a:cs typeface="Arial"/>
            </a:endParaRPr>
          </a:p>
          <a:p>
            <a:r>
              <a:rPr lang="en-US" altLang="ko-KR" sz="2000" b="1" dirty="0" err="1">
                <a:latin typeface="마루 부리 Beta"/>
                <a:cs typeface="Arial"/>
              </a:rPr>
              <a:t>사용</a:t>
            </a:r>
            <a:r>
              <a:rPr lang="en-US" altLang="ko-KR" sz="2000" b="1" dirty="0">
                <a:latin typeface="마루 부리 Beta"/>
                <a:cs typeface="Arial"/>
              </a:rPr>
              <a:t> </a:t>
            </a:r>
            <a:r>
              <a:rPr lang="en-US" altLang="ko-KR" sz="2000" b="1" dirty="0" err="1">
                <a:latin typeface="마루 부리 Beta"/>
                <a:cs typeface="Arial"/>
              </a:rPr>
              <a:t>메소드</a:t>
            </a:r>
            <a:endParaRPr lang="en-US" altLang="ko-KR" sz="2000" b="1">
              <a:latin typeface="마루 부리 Beta"/>
              <a:cs typeface="Arial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findRequest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(</a:t>
            </a:r>
            <a:r>
              <a:rPr lang="en-US" sz="2000" b="1" dirty="0" err="1">
                <a:latin typeface="마루 부리 Beta"/>
                <a:ea typeface="+mn-lt"/>
                <a:cs typeface="+mn-lt"/>
              </a:rPr>
              <a:t>cNo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)</a:t>
            </a:r>
            <a:endParaRPr lang="en-US" sz="2000" b="1">
              <a:latin typeface="마루 부리 Beta"/>
              <a:ea typeface="+mn-lt"/>
              <a:cs typeface="+mn-lt"/>
            </a:endParaRPr>
          </a:p>
          <a:p>
            <a:endParaRPr lang="en-US" altLang="ko-KR" sz="2000" b="1" dirty="0">
              <a:latin typeface="마루 부리 Beta"/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27347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624" y="1527220"/>
            <a:ext cx="7109454" cy="474801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기존문의 페이지</a:t>
            </a:r>
            <a:endParaRPr lang="ko-KR" altLang="en-US" sz="2000" b="1" dirty="0" err="1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4154341" cy="44012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oldOrderDetail.jsp</a:t>
            </a:r>
            <a:endParaRPr lang="en-US" sz="2000" b="1" dirty="0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class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OldOrderAddRequestAction.java</a:t>
            </a: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OldOrderAddRequsestOKAction.java</a:t>
            </a:r>
          </a:p>
          <a:p>
            <a:endParaRPr lang="en-US" altLang="ko-KR" sz="2000" b="1" dirty="0">
              <a:latin typeface="마루 부리 Beta"/>
              <a:cs typeface="Arial"/>
            </a:endParaRPr>
          </a:p>
          <a:p>
            <a:r>
              <a:rPr lang="en-US" altLang="ko-KR" sz="2000" b="1" dirty="0" err="1">
                <a:latin typeface="마루 부리 Beta"/>
                <a:cs typeface="Arial"/>
              </a:rPr>
              <a:t>사용</a:t>
            </a:r>
            <a:r>
              <a:rPr lang="en-US" altLang="ko-KR" sz="2000" b="1" dirty="0">
                <a:latin typeface="마루 부리 Beta"/>
                <a:cs typeface="Arial"/>
              </a:rPr>
              <a:t> </a:t>
            </a:r>
            <a:r>
              <a:rPr lang="en-US" altLang="ko-KR" sz="2000" b="1" dirty="0" err="1">
                <a:latin typeface="마루 부리 Beta"/>
                <a:cs typeface="Arial"/>
              </a:rPr>
              <a:t>메소드</a:t>
            </a:r>
            <a:endParaRPr lang="en-US" altLang="ko-KR" sz="2000" b="1" dirty="0">
              <a:latin typeface="마루 부리 Beta"/>
              <a:cs typeface="Arial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findRequest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()</a:t>
            </a:r>
            <a:endParaRPr lang="en-US" sz="2000" b="1" dirty="0">
              <a:latin typeface="마루 부리 Beta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progress()</a:t>
            </a:r>
            <a:endParaRPr lang="en-US" sz="2000" b="1" dirty="0">
              <a:latin typeface="마루 부리 Bet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addRequest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()</a:t>
            </a:r>
            <a:endParaRPr lang="en-US" sz="2000" b="1" dirty="0">
              <a:latin typeface="마루 부리 Beta"/>
            </a:endParaRPr>
          </a:p>
          <a:p>
            <a:endParaRPr lang="en-US" altLang="ko-KR" sz="2000" b="1" dirty="0">
              <a:latin typeface="마루 부리 Beta"/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C320D0-DC58-E858-DE9C-B2AAB0814942}"/>
              </a:ext>
            </a:extLst>
          </p:cNvPr>
          <p:cNvSpPr txBox="1"/>
          <p:nvPr/>
        </p:nvSpPr>
        <p:spPr>
          <a:xfrm>
            <a:off x="4608875" y="6372339"/>
            <a:ext cx="7122767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Ajax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사용으로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요청사항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변화시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기존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요청사항</a:t>
            </a:r>
            <a:r>
              <a:rPr lang="ko-KR" sz="2000" b="1" dirty="0">
                <a:latin typeface="마루 부리 Beta"/>
                <a:ea typeface="+mn-lt"/>
                <a:cs typeface="+mn-lt"/>
              </a:rPr>
              <a:t> </a:t>
            </a:r>
            <a:r>
              <a:rPr lang="ko-KR" altLang="en-US" sz="2000" b="1" dirty="0">
                <a:latin typeface="마루 부리 Beta"/>
                <a:ea typeface="+mn-lt"/>
                <a:cs typeface="+mn-lt"/>
              </a:rPr>
              <a:t>수정 적용</a:t>
            </a:r>
            <a:endParaRPr lang="ko-KR" b="1">
              <a:latin typeface="마루 부리 Beta"/>
            </a:endParaRPr>
          </a:p>
        </p:txBody>
      </p:sp>
    </p:spTree>
    <p:extLst>
      <p:ext uri="{BB962C8B-B14F-4D97-AF65-F5344CB8AC3E}">
        <p14:creationId xmlns:p14="http://schemas.microsoft.com/office/powerpoint/2010/main" val="4251704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30023"/>
            <a:ext cx="7122015" cy="474240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채용게시판 페이지</a:t>
            </a:r>
            <a:endParaRPr lang="ko-KR" altLang="en-US" sz="2000" b="1" dirty="0" err="1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4154341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newRecruitBoard.jsp</a:t>
            </a:r>
            <a:endParaRPr lang="en-US" b="1" dirty="0" err="1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endParaRPr lang="ko-KR" altLang="en-US" sz="2000" b="1" dirty="0">
              <a:latin typeface="마루 부리 Beta"/>
            </a:endParaRPr>
          </a:p>
          <a:p>
            <a:endParaRPr lang="en-US" altLang="ko-KR" sz="2000" b="1" dirty="0">
              <a:latin typeface="마루 부리 Beta"/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2805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32819"/>
            <a:ext cx="7122015" cy="473681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채용게시판 상세페이지</a:t>
            </a:r>
            <a:endParaRPr lang="ko-KR" altLang="en-US" sz="2000" b="1" dirty="0" err="1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4154341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newRecruitDetail.jsp</a:t>
            </a:r>
            <a:endParaRPr lang="en-US" b="1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endParaRPr lang="ko-KR" altLang="en-US" sz="2000" b="1" dirty="0">
              <a:latin typeface="마루 부리 Beta"/>
            </a:endParaRPr>
          </a:p>
          <a:p>
            <a:endParaRPr lang="en-US" altLang="ko-KR" sz="2000" b="1" dirty="0">
              <a:latin typeface="마루 부리 Beta"/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09418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41218"/>
            <a:ext cx="7122015" cy="472001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신규 채용 이력서 작성 페이지</a:t>
            </a:r>
            <a:endParaRPr lang="ko-KR" altLang="en-US" sz="2000" b="1" dirty="0" err="1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4154341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NewRecruitInput.jsp</a:t>
            </a:r>
            <a:endParaRPr lang="en-US" sz="2000" b="1" dirty="0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마루 부리 Beta"/>
              <a:ea typeface="+mn-lt"/>
              <a:cs typeface="+mn-lt"/>
            </a:endParaRPr>
          </a:p>
          <a:p>
            <a:r>
              <a:rPr lang="ko-KR" altLang="en-US" sz="2000" b="1" dirty="0">
                <a:latin typeface="마루 부리 Beta"/>
                <a:cs typeface="Arial"/>
              </a:rPr>
              <a:t>사용 </a:t>
            </a:r>
            <a:r>
              <a:rPr lang="ko-KR" altLang="en-US" sz="2000" b="1" dirty="0" err="1">
                <a:latin typeface="마루 부리 Beta"/>
                <a:cs typeface="Arial"/>
              </a:rPr>
              <a:t>class</a:t>
            </a:r>
            <a:endParaRPr lang="ko-KR" altLang="en-US" sz="2000" b="1" dirty="0">
              <a:latin typeface="마루 부리 Beta"/>
              <a:cs typeface="Arial"/>
            </a:endParaRPr>
          </a:p>
          <a:p>
            <a:r>
              <a:rPr lang="ko-KR" sz="2000" b="1" dirty="0">
                <a:latin typeface="마루 부리 Beta"/>
                <a:ea typeface="+mn-lt"/>
                <a:cs typeface="+mn-lt"/>
              </a:rPr>
              <a:t>RecruitDAO.java</a:t>
            </a:r>
            <a:endParaRPr lang="ko-KR" sz="2000" b="1">
              <a:latin typeface="마루 부리 Beta"/>
              <a:cs typeface="Arial"/>
            </a:endParaRPr>
          </a:p>
          <a:p>
            <a:r>
              <a:rPr lang="ko-KR" sz="2000" b="1" dirty="0">
                <a:latin typeface="마루 부리 Beta"/>
                <a:ea typeface="+mn-lt"/>
                <a:cs typeface="+mn-lt"/>
              </a:rPr>
              <a:t>RecruitVO.java</a:t>
            </a:r>
            <a:endParaRPr lang="ko-KR" sz="2000" b="1">
              <a:latin typeface="마루 부리 Beta"/>
              <a:cs typeface="Arial"/>
            </a:endParaRPr>
          </a:p>
          <a:p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SubmitResumeAction.java</a:t>
            </a:r>
            <a:endParaRPr lang="en-US" altLang="ko-KR" sz="2000" b="1">
              <a:latin typeface="마루 부리 Beta"/>
              <a:cs typeface="Arial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SubmitResumeOKAction.java</a:t>
            </a:r>
            <a:endParaRPr lang="en-US" b="1">
              <a:latin typeface="마루 부리 Beta"/>
            </a:endParaRPr>
          </a:p>
          <a:p>
            <a:endParaRPr lang="ko-KR" altLang="en-US" sz="2000" b="1" dirty="0">
              <a:latin typeface="마루 부리 Beta"/>
              <a:cs typeface="Arial"/>
            </a:endParaRPr>
          </a:p>
          <a:p>
            <a:r>
              <a:rPr lang="en-US" altLang="ko-KR" sz="2000" b="1" dirty="0" err="1">
                <a:latin typeface="+mn-ea"/>
                <a:cs typeface="Arial"/>
              </a:rPr>
              <a:t>사용</a:t>
            </a:r>
            <a:r>
              <a:rPr lang="en-US" altLang="ko-KR" sz="2000" b="1" dirty="0">
                <a:latin typeface="+mn-ea"/>
                <a:cs typeface="Arial"/>
              </a:rPr>
              <a:t> </a:t>
            </a:r>
            <a:r>
              <a:rPr lang="en-US" altLang="ko-KR" sz="2000" b="1" dirty="0" err="1">
                <a:latin typeface="+mn-ea"/>
                <a:cs typeface="Arial"/>
              </a:rPr>
              <a:t>메소드</a:t>
            </a:r>
            <a:endParaRPr lang="en-US" altLang="ko-KR" sz="2000" b="1" dirty="0">
              <a:latin typeface="+mn-ea"/>
              <a:cs typeface="Arial"/>
            </a:endParaRPr>
          </a:p>
          <a:p>
            <a:r>
              <a:rPr lang="ko-KR" sz="2000" b="1" dirty="0" err="1">
                <a:latin typeface="마루 부리 Beta"/>
                <a:ea typeface="+mn-lt"/>
                <a:cs typeface="+mn-lt"/>
              </a:rPr>
              <a:t>submitResume</a:t>
            </a:r>
            <a:r>
              <a:rPr lang="ko-KR" sz="2000" b="1" dirty="0">
                <a:latin typeface="마루 부리 Beta"/>
                <a:ea typeface="+mn-lt"/>
                <a:cs typeface="+mn-lt"/>
              </a:rPr>
              <a:t>()</a:t>
            </a:r>
            <a:endParaRPr lang="ko-KR" b="1">
              <a:latin typeface="마루 부리 Beta"/>
            </a:endParaRPr>
          </a:p>
          <a:p>
            <a:endParaRPr lang="ko-KR" altLang="en-US" sz="2000" b="1" dirty="0">
              <a:latin typeface="+mn-ea"/>
              <a:cs typeface="Arial"/>
            </a:endParaRPr>
          </a:p>
          <a:p>
            <a:endParaRPr lang="en-US" altLang="ko-KR" sz="2000" b="1" dirty="0">
              <a:latin typeface="+mn-ea"/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40706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28625"/>
            <a:ext cx="7122015" cy="47452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나의 채용 로그인 페이지</a:t>
            </a:r>
            <a:endParaRPr lang="ko-KR" altLang="en-US" sz="2000" b="1" dirty="0" err="1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4154341" cy="40934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myRecruitLogin.jsp</a:t>
            </a:r>
            <a:endParaRPr lang="en-US" b="1" dirty="0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마루 부리 Beta"/>
              <a:ea typeface="+mn-lt"/>
              <a:cs typeface="+mn-lt"/>
            </a:endParaRPr>
          </a:p>
          <a:p>
            <a:r>
              <a:rPr lang="ko-KR" altLang="en-US" sz="2000" b="1" dirty="0">
                <a:latin typeface="마루 부리 Beta"/>
                <a:cs typeface="Arial"/>
              </a:rPr>
              <a:t>사용 </a:t>
            </a:r>
            <a:r>
              <a:rPr lang="ko-KR" altLang="en-US" sz="2000" b="1" dirty="0" err="1">
                <a:latin typeface="마루 부리 Beta"/>
                <a:cs typeface="Arial"/>
              </a:rPr>
              <a:t>class</a:t>
            </a:r>
            <a:endParaRPr lang="ko-KR" altLang="en-US" sz="2000" b="1" dirty="0">
              <a:latin typeface="마루 부리 Beta"/>
              <a:cs typeface="Arial"/>
            </a:endParaRPr>
          </a:p>
          <a:p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MyRecruitLoginCheck.java</a:t>
            </a:r>
            <a:endParaRPr lang="ko-KR" altLang="en-US" b="1" dirty="0">
              <a:latin typeface="마루 부리 Beta"/>
              <a:ea typeface="+mn-lt"/>
              <a:cs typeface="+mn-lt"/>
            </a:endParaRPr>
          </a:p>
          <a:p>
            <a:endParaRPr lang="ko-KR" altLang="en-US" sz="2000" b="1" dirty="0">
              <a:latin typeface="마루 부리 Beta"/>
              <a:cs typeface="Arial"/>
            </a:endParaRPr>
          </a:p>
          <a:p>
            <a:r>
              <a:rPr lang="en-US" altLang="ko-KR" sz="2000" b="1" dirty="0" err="1">
                <a:latin typeface="+mn-ea"/>
                <a:cs typeface="Arial"/>
              </a:rPr>
              <a:t>사용</a:t>
            </a:r>
            <a:r>
              <a:rPr lang="en-US" altLang="ko-KR" sz="2000" b="1" dirty="0">
                <a:latin typeface="+mn-ea"/>
                <a:cs typeface="Arial"/>
              </a:rPr>
              <a:t> </a:t>
            </a:r>
            <a:r>
              <a:rPr lang="en-US" altLang="ko-KR" sz="2000" b="1" dirty="0" err="1">
                <a:latin typeface="+mn-ea"/>
                <a:cs typeface="Arial"/>
              </a:rPr>
              <a:t>메소드</a:t>
            </a:r>
            <a:endParaRPr lang="en-US" altLang="ko-KR" sz="2000" b="1" dirty="0">
              <a:latin typeface="+mn-ea"/>
              <a:cs typeface="Arial"/>
            </a:endParaRPr>
          </a:p>
          <a:p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findMyResume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(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aNo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)</a:t>
            </a:r>
          </a:p>
          <a:p>
            <a:endParaRPr lang="ko-KR" sz="2000" b="1" dirty="0">
              <a:latin typeface="마루 부리 Beta"/>
              <a:cs typeface="Arial"/>
            </a:endParaRPr>
          </a:p>
          <a:p>
            <a:endParaRPr lang="ko-KR" altLang="en-US" sz="2000" b="1" dirty="0">
              <a:latin typeface="+mn-ea"/>
              <a:cs typeface="Arial"/>
            </a:endParaRPr>
          </a:p>
          <a:p>
            <a:endParaRPr lang="en-US" altLang="ko-KR" sz="2000" b="1" dirty="0">
              <a:latin typeface="+mn-ea"/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45285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42581"/>
            <a:ext cx="7122015" cy="471728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나의 채용 이력서 수정 페이지</a:t>
            </a:r>
            <a:endParaRPr lang="ko-KR" altLang="en-US" sz="2000" b="1" dirty="0" err="1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343025"/>
            <a:ext cx="4154341" cy="62478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myReruitUpdate.jsp</a:t>
            </a:r>
            <a:endParaRPr lang="en-US" b="1" dirty="0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마루 부리 Beta"/>
              <a:ea typeface="+mn-lt"/>
              <a:cs typeface="+mn-lt"/>
            </a:endParaRPr>
          </a:p>
          <a:p>
            <a:r>
              <a:rPr lang="ko-KR" altLang="en-US" sz="2000" b="1" dirty="0">
                <a:latin typeface="마루 부리 Beta"/>
                <a:cs typeface="Arial"/>
              </a:rPr>
              <a:t>사용 </a:t>
            </a:r>
            <a:r>
              <a:rPr lang="ko-KR" altLang="en-US" sz="2000" b="1" dirty="0" err="1">
                <a:latin typeface="마루 부리 Beta"/>
                <a:cs typeface="Arial"/>
              </a:rPr>
              <a:t>class</a:t>
            </a:r>
            <a:endParaRPr lang="ko-KR" altLang="en-US" sz="2000" b="1" dirty="0">
              <a:latin typeface="마루 부리 Beta"/>
              <a:cs typeface="Arial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UpdateMyResumeAction.java</a:t>
            </a:r>
            <a:endParaRPr lang="en-US" altLang="ko-KR" sz="2000" b="1" dirty="0">
              <a:latin typeface="마루 부리 Beta"/>
              <a:ea typeface="+mn-lt"/>
              <a:cs typeface="+mn-lt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UpdateMyResumeOKAction.java</a:t>
            </a:r>
            <a:endParaRPr lang="en-US" sz="2000" b="1" dirty="0">
              <a:latin typeface="마루 부리 Beta"/>
              <a:cs typeface="Arial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AdInfo.java</a:t>
            </a:r>
            <a:endParaRPr lang="en-US" sz="2000" b="1" dirty="0">
              <a:latin typeface="마루 부리 Beta"/>
              <a:cs typeface="Arial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MyRecruitTempSave.java</a:t>
            </a:r>
            <a:endParaRPr lang="en-US" sz="2000" b="1" dirty="0">
              <a:latin typeface="마루 부리 Beta"/>
              <a:cs typeface="Arial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BringMyResumeAction.java</a:t>
            </a:r>
            <a:endParaRPr lang="en-US" b="1" dirty="0">
              <a:latin typeface="마루 부리 Beta"/>
            </a:endParaRPr>
          </a:p>
          <a:p>
            <a:endParaRPr lang="ko-KR" altLang="en-US" sz="2000" b="1" dirty="0">
              <a:latin typeface="+mn-ea"/>
              <a:cs typeface="Arial"/>
            </a:endParaRPr>
          </a:p>
          <a:p>
            <a:r>
              <a:rPr lang="en-US" altLang="ko-KR" sz="2000" b="1" dirty="0" err="1">
                <a:latin typeface="+mn-ea"/>
                <a:cs typeface="Arial"/>
              </a:rPr>
              <a:t>사용</a:t>
            </a:r>
            <a:r>
              <a:rPr lang="en-US" altLang="ko-KR" sz="2000" b="1" dirty="0">
                <a:latin typeface="+mn-ea"/>
                <a:cs typeface="Arial"/>
              </a:rPr>
              <a:t> </a:t>
            </a:r>
            <a:r>
              <a:rPr lang="en-US" altLang="ko-KR" sz="2000" b="1" dirty="0" err="1">
                <a:latin typeface="+mn-ea"/>
                <a:cs typeface="Arial"/>
              </a:rPr>
              <a:t>메소드</a:t>
            </a:r>
            <a:endParaRPr lang="en-US" altLang="ko-KR" sz="2000" b="1" dirty="0">
              <a:latin typeface="+mn-ea"/>
              <a:cs typeface="Arial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findMyResume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()</a:t>
            </a:r>
            <a:endParaRPr lang="en-US" b="1" dirty="0">
              <a:latin typeface="마루 부리 Beta"/>
            </a:endParaRPr>
          </a:p>
          <a:p>
            <a:r>
              <a:rPr lang="ko-KR" altLang="en-US" sz="2000" b="1" dirty="0" err="1">
                <a:latin typeface="마루 부리 Beta"/>
                <a:ea typeface="+mn-lt"/>
                <a:cs typeface="+mn-lt"/>
              </a:rPr>
              <a:t>updateResume</a:t>
            </a:r>
            <a:r>
              <a:rPr lang="ko-KR" altLang="en-US" sz="2000" b="1" dirty="0">
                <a:latin typeface="마루 부리 Beta"/>
                <a:ea typeface="+mn-lt"/>
                <a:cs typeface="+mn-lt"/>
              </a:rPr>
              <a:t>()</a:t>
            </a:r>
            <a:endParaRPr lang="ko-KR" altLang="en-US" sz="2000" b="1" dirty="0">
              <a:latin typeface="마루 부리 Beta"/>
              <a:cs typeface="Arial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setSchedule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()</a:t>
            </a:r>
            <a:endParaRPr lang="en-US" b="1" dirty="0">
              <a:latin typeface="마루 부리 Beta"/>
            </a:endParaRPr>
          </a:p>
          <a:p>
            <a:endParaRPr lang="en-US" altLang="ko-KR" sz="2000" b="1" dirty="0">
              <a:latin typeface="마루 부리 Beta"/>
              <a:ea typeface="+mn-lt"/>
              <a:cs typeface="+mn-lt"/>
            </a:endParaRPr>
          </a:p>
          <a:p>
            <a:endParaRPr lang="ko-KR" sz="2000" b="1" dirty="0">
              <a:latin typeface="마루 부리 Beta"/>
              <a:cs typeface="Arial"/>
            </a:endParaRPr>
          </a:p>
          <a:p>
            <a:endParaRPr lang="ko-KR" altLang="en-US" sz="2000" b="1" dirty="0">
              <a:latin typeface="+mn-ea"/>
              <a:cs typeface="Arial"/>
            </a:endParaRPr>
          </a:p>
          <a:p>
            <a:endParaRPr lang="en-US" altLang="ko-KR" sz="2000" b="1" dirty="0">
              <a:latin typeface="+mn-ea"/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3349CF-BDF2-3BB5-3353-9FA3917EE7DD}"/>
              </a:ext>
            </a:extLst>
          </p:cNvPr>
          <p:cNvSpPr txBox="1"/>
          <p:nvPr/>
        </p:nvSpPr>
        <p:spPr>
          <a:xfrm>
            <a:off x="4608875" y="6372339"/>
            <a:ext cx="7122767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Ajax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사용으로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 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나의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채용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입력란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임시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 </a:t>
            </a:r>
            <a:r>
              <a:rPr lang="en-US" altLang="ko-KR" sz="2000" b="1" dirty="0" err="1">
                <a:latin typeface="마루 부리 Beta"/>
                <a:ea typeface="+mn-lt"/>
                <a:cs typeface="+mn-lt"/>
              </a:rPr>
              <a:t>저장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 </a:t>
            </a:r>
            <a:r>
              <a:rPr lang="ko-KR" altLang="en-US" sz="2000" b="1" dirty="0">
                <a:latin typeface="마루 부리 Beta"/>
                <a:ea typeface="+mn-lt"/>
                <a:cs typeface="+mn-lt"/>
              </a:rPr>
              <a:t>적용</a:t>
            </a:r>
            <a:endParaRPr lang="ko-KR" b="1" dirty="0">
              <a:latin typeface="마루 부리 Beta"/>
            </a:endParaRPr>
          </a:p>
        </p:txBody>
      </p:sp>
    </p:spTree>
    <p:extLst>
      <p:ext uri="{BB962C8B-B14F-4D97-AF65-F5344CB8AC3E}">
        <p14:creationId xmlns:p14="http://schemas.microsoft.com/office/powerpoint/2010/main" val="18613540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39803"/>
            <a:ext cx="7122015" cy="472284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나의 채용 합격확인 페이지</a:t>
            </a:r>
            <a:endParaRPr lang="ko-KR" altLang="en-US" sz="2000" b="1" dirty="0" err="1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4154341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myRecruitResult.jsp</a:t>
            </a:r>
            <a:endParaRPr lang="en-US" b="1" dirty="0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마루 부리 Beta"/>
              <a:ea typeface="+mn-lt"/>
              <a:cs typeface="+mn-lt"/>
            </a:endParaRPr>
          </a:p>
          <a:p>
            <a:r>
              <a:rPr lang="ko-KR" altLang="en-US" sz="2000" b="1" dirty="0">
                <a:latin typeface="마루 부리 Beta"/>
                <a:cs typeface="Arial"/>
              </a:rPr>
              <a:t>사용 </a:t>
            </a:r>
            <a:r>
              <a:rPr lang="ko-KR" altLang="en-US" sz="2000" b="1" dirty="0" err="1">
                <a:latin typeface="마루 부리 Beta"/>
                <a:cs typeface="Arial"/>
              </a:rPr>
              <a:t>class</a:t>
            </a:r>
            <a:endParaRPr lang="ko-KR" altLang="en-US" sz="2000" b="1" dirty="0">
              <a:latin typeface="마루 부리 Beta"/>
              <a:cs typeface="Arial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BringMyLevelAction.java</a:t>
            </a:r>
            <a:endParaRPr lang="ko-KR" b="1" dirty="0">
              <a:latin typeface="마루 부리 Beta"/>
              <a:ea typeface="+mn-lt"/>
              <a:cs typeface="+mn-lt"/>
            </a:endParaRPr>
          </a:p>
          <a:p>
            <a:endParaRPr lang="ko-KR" altLang="en-US" sz="2000" b="1" dirty="0">
              <a:latin typeface="마루 부리 Beta"/>
              <a:cs typeface="Arial"/>
            </a:endParaRPr>
          </a:p>
          <a:p>
            <a:endParaRPr lang="en-US" altLang="ko-KR" sz="2000" b="1" dirty="0">
              <a:latin typeface="마루 부리 Beta"/>
              <a:ea typeface="+mn-lt"/>
              <a:cs typeface="+mn-lt"/>
            </a:endParaRPr>
          </a:p>
          <a:p>
            <a:endParaRPr lang="ko-KR" sz="2000" b="1" dirty="0">
              <a:latin typeface="마루 부리 Beta"/>
              <a:cs typeface="Arial"/>
            </a:endParaRPr>
          </a:p>
          <a:p>
            <a:endParaRPr lang="ko-KR" altLang="en-US" sz="2000" b="1" dirty="0">
              <a:latin typeface="+mn-ea"/>
              <a:cs typeface="Arial"/>
            </a:endParaRPr>
          </a:p>
          <a:p>
            <a:endParaRPr lang="en-US" altLang="ko-KR" sz="2000" b="1" dirty="0">
              <a:latin typeface="+mn-ea"/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84569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28620"/>
            <a:ext cx="7122015" cy="474521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일정 확인</a:t>
            </a:r>
            <a:endParaRPr lang="ko-KR" altLang="en-US" sz="2000" b="1" dirty="0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3621985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calendar.jsp</a:t>
            </a:r>
            <a:endParaRPr lang="en-US" sz="2000" b="1" dirty="0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class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SetScheduleAction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.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java</a:t>
            </a:r>
            <a:endParaRPr lang="ko-KR" sz="2000" b="1" dirty="0">
              <a:latin typeface="마루 부리 Beta"/>
              <a:ea typeface="+mn-lt"/>
              <a:cs typeface="+mn-lt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setScheduleOKAction.java</a:t>
            </a:r>
            <a:endParaRPr lang="ko-KR" sz="2000" b="1" dirty="0">
              <a:latin typeface="마루 부리 Beta"/>
              <a:ea typeface="+mn-lt"/>
              <a:cs typeface="+mn-lt"/>
            </a:endParaRP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SelectSchedule.java</a:t>
            </a: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ScheduleVO.java</a:t>
            </a:r>
          </a:p>
          <a:p>
            <a:r>
              <a:rPr lang="en-US" sz="2000" b="1" dirty="0">
                <a:latin typeface="마루 부리 Beta"/>
                <a:ea typeface="+mn-lt"/>
                <a:cs typeface="+mn-lt"/>
              </a:rPr>
              <a:t>ScheduleDAO.java</a:t>
            </a:r>
            <a:endParaRPr lang="en-US" sz="2000" b="1" dirty="0">
              <a:latin typeface="마루 부리 Beta"/>
            </a:endParaRPr>
          </a:p>
          <a:p>
            <a:endParaRPr lang="en-US" altLang="ko-KR" sz="2000" b="1" dirty="0">
              <a:latin typeface="마루 부리 Beta"/>
              <a:cs typeface="Arial"/>
            </a:endParaRPr>
          </a:p>
          <a:p>
            <a:r>
              <a:rPr lang="en-US" altLang="ko-KR" sz="2000" b="1" dirty="0" err="1">
                <a:latin typeface="마루 부리 Beta"/>
                <a:cs typeface="Arial"/>
              </a:rPr>
              <a:t>사용</a:t>
            </a:r>
            <a:r>
              <a:rPr lang="en-US" altLang="ko-KR" sz="2000" b="1" dirty="0">
                <a:latin typeface="마루 부리 Beta"/>
                <a:cs typeface="Arial"/>
              </a:rPr>
              <a:t> </a:t>
            </a:r>
            <a:r>
              <a:rPr lang="en-US" altLang="ko-KR" sz="2000" b="1" dirty="0" err="1">
                <a:latin typeface="마루 부리 Beta"/>
                <a:cs typeface="Arial"/>
              </a:rPr>
              <a:t>메소드</a:t>
            </a:r>
            <a:endParaRPr lang="en-US" altLang="ko-KR" sz="2000" b="1" dirty="0">
              <a:latin typeface="마루 부리 Beta"/>
              <a:cs typeface="Arial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updateOrderSchedule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()</a:t>
            </a:r>
            <a:endParaRPr lang="en-US" sz="2000" b="1" dirty="0">
              <a:latin typeface="마루 부리 Bet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updateRecruitSchedule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()</a:t>
            </a: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91489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F896781B-71AB-5C04-F5E3-DF4A93D543E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1,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A4CF77F-E9F7-81B3-DCA5-2202F3A79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019485"/>
              </p:ext>
            </p:extLst>
          </p:nvPr>
        </p:nvGraphicFramePr>
        <p:xfrm>
          <a:off x="7251569" y="3554884"/>
          <a:ext cx="2460032" cy="1602648"/>
        </p:xfrm>
        <a:graphic>
          <a:graphicData uri="http://schemas.openxmlformats.org/drawingml/2006/table">
            <a:tbl>
              <a:tblPr/>
              <a:tblGrid>
                <a:gridCol w="1230016">
                  <a:extLst>
                    <a:ext uri="{9D8B030D-6E8A-4147-A177-3AD203B41FA5}">
                      <a16:colId xmlns:a16="http://schemas.microsoft.com/office/drawing/2014/main" val="435337716"/>
                    </a:ext>
                  </a:extLst>
                </a:gridCol>
                <a:gridCol w="1230016">
                  <a:extLst>
                    <a:ext uri="{9D8B030D-6E8A-4147-A177-3AD203B41FA5}">
                      <a16:colId xmlns:a16="http://schemas.microsoft.com/office/drawing/2014/main" val="1931754613"/>
                    </a:ext>
                  </a:extLst>
                </a:gridCol>
              </a:tblGrid>
              <a:tr h="534216"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action</a:t>
                      </a:r>
                    </a:p>
                  </a:txBody>
                  <a:tcPr marL="7620" marR="7620" marT="762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1623672"/>
                  </a:ext>
                </a:extLst>
              </a:tr>
              <a:tr h="534216"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DAO,VO</a:t>
                      </a:r>
                    </a:p>
                  </a:txBody>
                  <a:tcPr marL="7620" marR="7620" marT="762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877401"/>
                  </a:ext>
                </a:extLst>
              </a:tr>
              <a:tr h="534216"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servlet</a:t>
                      </a:r>
                    </a:p>
                  </a:txBody>
                  <a:tcPr marL="7620" marR="7620" marT="762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782176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441C553-D6DA-35BC-3B85-AFF7B74DD6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837687"/>
              </p:ext>
            </p:extLst>
          </p:nvPr>
        </p:nvGraphicFramePr>
        <p:xfrm>
          <a:off x="302712" y="1210849"/>
          <a:ext cx="6106903" cy="5147638"/>
        </p:xfrm>
        <a:graphic>
          <a:graphicData uri="http://schemas.openxmlformats.org/drawingml/2006/table">
            <a:tbl>
              <a:tblPr/>
              <a:tblGrid>
                <a:gridCol w="1613932">
                  <a:extLst>
                    <a:ext uri="{9D8B030D-6E8A-4147-A177-3AD203B41FA5}">
                      <a16:colId xmlns:a16="http://schemas.microsoft.com/office/drawing/2014/main" val="461725398"/>
                    </a:ext>
                  </a:extLst>
                </a:gridCol>
                <a:gridCol w="2022431">
                  <a:extLst>
                    <a:ext uri="{9D8B030D-6E8A-4147-A177-3AD203B41FA5}">
                      <a16:colId xmlns:a16="http://schemas.microsoft.com/office/drawing/2014/main" val="1718255054"/>
                    </a:ext>
                  </a:extLst>
                </a:gridCol>
                <a:gridCol w="2470540">
                  <a:extLst>
                    <a:ext uri="{9D8B030D-6E8A-4147-A177-3AD203B41FA5}">
                      <a16:colId xmlns:a16="http://schemas.microsoft.com/office/drawing/2014/main" val="222356390"/>
                    </a:ext>
                  </a:extLst>
                </a:gridCol>
              </a:tblGrid>
              <a:tr h="25678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구분</a:t>
                      </a:r>
                    </a:p>
                  </a:txBody>
                  <a:tcPr marL="5798" marR="5798" marT="5798" marB="34788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상세구분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class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043173"/>
                  </a:ext>
                </a:extLst>
              </a:tr>
              <a:tr h="18851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회사소개</a:t>
                      </a:r>
                    </a:p>
                  </a:txBody>
                  <a:tcPr marL="5798" marR="5798" marT="5798" marB="34788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회사소개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CompanyAction.java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6531172"/>
                  </a:ext>
                </a:extLst>
              </a:tr>
              <a:tr h="188515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개발문의</a:t>
                      </a:r>
                    </a:p>
                  </a:txBody>
                  <a:tcPr marL="5798" marR="5798" marT="5798" marB="34788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신규문의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NewOrderAction.java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5838296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NewOrderOKAction.java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63192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OrderVO.java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4974742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OrderDAO.java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534187"/>
                  </a:ext>
                </a:extLst>
              </a:tr>
              <a:tr h="3427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기존문의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OldOrderAddRequestAction.java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373352"/>
                  </a:ext>
                </a:extLst>
              </a:tr>
              <a:tr h="3427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OldOrderAddRequsestOKAction.java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3943011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OldOrderLoadAction.java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8016048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OldOrderLoginCheck.java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114291"/>
                  </a:ext>
                </a:extLst>
              </a:tr>
              <a:tr h="188515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채용</a:t>
                      </a:r>
                    </a:p>
                  </a:txBody>
                  <a:tcPr marL="5798" marR="5798" marT="5798" marB="34788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나의채용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BringMyLevelAction.java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001737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BringMyResumeAction.java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882898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SubmitResumeAction.java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2939994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SubmitResumeOKAction.java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817291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UpdateMyResumeAction.java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436922"/>
                  </a:ext>
                </a:extLst>
              </a:tr>
              <a:tr h="3427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UpdateMyResumeOKAction.java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790380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AdInfo.java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948914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MyRecruitTempSave.java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456958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MyRecruitLoginCheck.java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711348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RecruitVO.java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162174"/>
                  </a:ext>
                </a:extLst>
              </a:tr>
              <a:tr h="188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RecruitDAO.java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796143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75DC6006-E88A-A37D-4F52-2A977DC2E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55169"/>
              </p:ext>
            </p:extLst>
          </p:nvPr>
        </p:nvGraphicFramePr>
        <p:xfrm>
          <a:off x="6407309" y="1450885"/>
          <a:ext cx="5450391" cy="1698767"/>
        </p:xfrm>
        <a:graphic>
          <a:graphicData uri="http://schemas.openxmlformats.org/drawingml/2006/table">
            <a:tbl>
              <a:tblPr/>
              <a:tblGrid>
                <a:gridCol w="867724">
                  <a:extLst>
                    <a:ext uri="{9D8B030D-6E8A-4147-A177-3AD203B41FA5}">
                      <a16:colId xmlns:a16="http://schemas.microsoft.com/office/drawing/2014/main" val="3055100389"/>
                    </a:ext>
                  </a:extLst>
                </a:gridCol>
                <a:gridCol w="2295853">
                  <a:extLst>
                    <a:ext uri="{9D8B030D-6E8A-4147-A177-3AD203B41FA5}">
                      <a16:colId xmlns:a16="http://schemas.microsoft.com/office/drawing/2014/main" val="2434605510"/>
                    </a:ext>
                  </a:extLst>
                </a:gridCol>
                <a:gridCol w="2286814">
                  <a:extLst>
                    <a:ext uri="{9D8B030D-6E8A-4147-A177-3AD203B41FA5}">
                      <a16:colId xmlns:a16="http://schemas.microsoft.com/office/drawing/2014/main" val="2007391222"/>
                    </a:ext>
                  </a:extLst>
                </a:gridCol>
              </a:tblGrid>
              <a:tr h="242681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기타</a:t>
                      </a:r>
                    </a:p>
                  </a:txBody>
                  <a:tcPr marL="7620" marR="7620" marT="41564" marB="4156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일정확인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달력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7620" marR="7620" marT="41564" marB="4156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SetScheduleAction.java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952316"/>
                  </a:ext>
                </a:extLst>
              </a:tr>
              <a:tr h="2426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setScheduleOKAction.java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3473083"/>
                  </a:ext>
                </a:extLst>
              </a:tr>
              <a:tr h="2426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SelectSchedule.java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898242"/>
                  </a:ext>
                </a:extLst>
              </a:tr>
              <a:tr h="2426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ScheduleVO.java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2322413"/>
                  </a:ext>
                </a:extLst>
              </a:tr>
              <a:tr h="2426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ScheduleDAO.java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178190"/>
                  </a:ext>
                </a:extLst>
              </a:tr>
              <a:tr h="2426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카카오맵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GetAddress.java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547906"/>
                  </a:ext>
                </a:extLst>
              </a:tr>
              <a:tr h="2426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포트폴리오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SelectPortfolio.java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0616442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4A6CF5EB-91E0-B72D-3461-33C2E1FD83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856844"/>
              </p:ext>
            </p:extLst>
          </p:nvPr>
        </p:nvGraphicFramePr>
        <p:xfrm>
          <a:off x="6407308" y="1209330"/>
          <a:ext cx="5450391" cy="256784"/>
        </p:xfrm>
        <a:graphic>
          <a:graphicData uri="http://schemas.openxmlformats.org/drawingml/2006/table">
            <a:tbl>
              <a:tblPr/>
              <a:tblGrid>
                <a:gridCol w="871395">
                  <a:extLst>
                    <a:ext uri="{9D8B030D-6E8A-4147-A177-3AD203B41FA5}">
                      <a16:colId xmlns:a16="http://schemas.microsoft.com/office/drawing/2014/main" val="3797733273"/>
                    </a:ext>
                  </a:extLst>
                </a:gridCol>
                <a:gridCol w="2279705">
                  <a:extLst>
                    <a:ext uri="{9D8B030D-6E8A-4147-A177-3AD203B41FA5}">
                      <a16:colId xmlns:a16="http://schemas.microsoft.com/office/drawing/2014/main" val="2573127573"/>
                    </a:ext>
                  </a:extLst>
                </a:gridCol>
                <a:gridCol w="2299291">
                  <a:extLst>
                    <a:ext uri="{9D8B030D-6E8A-4147-A177-3AD203B41FA5}">
                      <a16:colId xmlns:a16="http://schemas.microsoft.com/office/drawing/2014/main" val="2702479986"/>
                    </a:ext>
                  </a:extLst>
                </a:gridCol>
              </a:tblGrid>
              <a:tr h="25678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구분</a:t>
                      </a:r>
                    </a:p>
                  </a:txBody>
                  <a:tcPr marL="5798" marR="5798" marT="5798" marB="34788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상세구분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class</a:t>
                      </a:r>
                    </a:p>
                  </a:txBody>
                  <a:tcPr marL="5798" marR="5798" marT="5798" marB="34788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368285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B88CEB37-FB5A-BAE0-E4F2-974F4035822D}"/>
              </a:ext>
            </a:extLst>
          </p:cNvPr>
          <p:cNvSpPr txBox="1"/>
          <p:nvPr/>
        </p:nvSpPr>
        <p:spPr>
          <a:xfrm>
            <a:off x="449179" y="286511"/>
            <a:ext cx="1669047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400" b="1" spc="-300" dirty="0">
                <a:solidFill>
                  <a:schemeClr val="bg1"/>
                </a:solidFill>
                <a:cs typeface="Arial"/>
              </a:rPr>
              <a:t>Class </a:t>
            </a:r>
            <a:r>
              <a:rPr lang="en-US" altLang="ko-KR" sz="2400" b="1" spc="-300" dirty="0" err="1">
                <a:solidFill>
                  <a:schemeClr val="bg1"/>
                </a:solidFill>
                <a:cs typeface="Arial"/>
              </a:rPr>
              <a:t>명세서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F58DC2-8556-065B-DCEF-54840E71CEF4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7474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2,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409360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400" b="1" spc="-300" dirty="0">
                <a:solidFill>
                  <a:schemeClr val="bg1"/>
                </a:solidFill>
              </a:rPr>
              <a:t>v </a:t>
            </a:r>
            <a:r>
              <a:rPr lang="en-US" altLang="ko-KR" sz="2400" b="1" spc="-300" dirty="0" err="1">
                <a:solidFill>
                  <a:schemeClr val="bg1"/>
                </a:solidFill>
              </a:rPr>
              <a:t>i</a:t>
            </a:r>
            <a:r>
              <a:rPr lang="en-US" altLang="ko-KR" sz="2400" b="1" spc="-300" dirty="0">
                <a:solidFill>
                  <a:schemeClr val="bg1"/>
                </a:solidFill>
              </a:rPr>
              <a:t> e w </a:t>
            </a:r>
            <a:r>
              <a:rPr lang="ko-KR" altLang="en-US" sz="2400" b="1" spc="-300" dirty="0">
                <a:solidFill>
                  <a:schemeClr val="bg1"/>
                </a:solidFill>
              </a:rPr>
              <a:t>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4D00BF0-0BA7-A755-6347-CE6FE913E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770045"/>
              </p:ext>
            </p:extLst>
          </p:nvPr>
        </p:nvGraphicFramePr>
        <p:xfrm>
          <a:off x="2383042" y="1576163"/>
          <a:ext cx="7067326" cy="4454626"/>
        </p:xfrm>
        <a:graphic>
          <a:graphicData uri="http://schemas.openxmlformats.org/drawingml/2006/table">
            <a:tbl>
              <a:tblPr/>
              <a:tblGrid>
                <a:gridCol w="2361974">
                  <a:extLst>
                    <a:ext uri="{9D8B030D-6E8A-4147-A177-3AD203B41FA5}">
                      <a16:colId xmlns:a16="http://schemas.microsoft.com/office/drawing/2014/main" val="1145996951"/>
                    </a:ext>
                  </a:extLst>
                </a:gridCol>
                <a:gridCol w="2361974">
                  <a:extLst>
                    <a:ext uri="{9D8B030D-6E8A-4147-A177-3AD203B41FA5}">
                      <a16:colId xmlns:a16="http://schemas.microsoft.com/office/drawing/2014/main" val="1339156683"/>
                    </a:ext>
                  </a:extLst>
                </a:gridCol>
                <a:gridCol w="2343378">
                  <a:extLst>
                    <a:ext uri="{9D8B030D-6E8A-4147-A177-3AD203B41FA5}">
                      <a16:colId xmlns:a16="http://schemas.microsoft.com/office/drawing/2014/main" val="735195019"/>
                    </a:ext>
                  </a:extLst>
                </a:gridCol>
              </a:tblGrid>
              <a:tr h="36227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구분</a:t>
                      </a:r>
                    </a:p>
                  </a:txBody>
                  <a:tcPr marL="7044" marR="7044" marT="7044" marB="4226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상세구분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view </a:t>
                      </a:r>
                      <a:r>
                        <a:rPr lang="ko-KR" altLang="en-US" sz="17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설계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194875"/>
                  </a:ext>
                </a:extLst>
              </a:tr>
              <a:tr h="23289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메인 페이지</a:t>
                      </a:r>
                    </a:p>
                  </a:txBody>
                  <a:tcPr marL="7044" marR="7044" marT="7044" marB="4226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메인 페이지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mainPage.jsp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17230"/>
                  </a:ext>
                </a:extLst>
              </a:tr>
              <a:tr h="23289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회사 소개</a:t>
                      </a:r>
                    </a:p>
                  </a:txBody>
                  <a:tcPr marL="7044" marR="7044" marT="7044" marB="4226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회사 소개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companyInfo.jsp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03861"/>
                  </a:ext>
                </a:extLst>
              </a:tr>
              <a:tr h="232893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개발 문의</a:t>
                      </a:r>
                    </a:p>
                  </a:txBody>
                  <a:tcPr marL="7044" marR="7044" marT="7044" marB="4226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신규문의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의뢰서 작성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newOrder.jsp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758686"/>
                  </a:ext>
                </a:extLst>
              </a:tr>
              <a:tr h="232893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35703"/>
                  </a:ext>
                </a:extLst>
              </a:tr>
              <a:tr h="232893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newOrderPortpolio.jsp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271196"/>
                  </a:ext>
                </a:extLst>
              </a:tr>
              <a:tr h="2328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기존문의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로그인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oldOrderLogin.jsp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055552"/>
                  </a:ext>
                </a:extLst>
              </a:tr>
              <a:tr h="4071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기존문의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추가 희망사항 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&amp;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진척도 확인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oldOrderDetail.jsp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971210"/>
                  </a:ext>
                </a:extLst>
              </a:tr>
              <a:tr h="232893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채용</a:t>
                      </a:r>
                    </a:p>
                  </a:txBody>
                  <a:tcPr marL="7044" marR="7044" marT="7044" marB="4226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나의 채용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로그인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myRecruitLogin.jsp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88507"/>
                  </a:ext>
                </a:extLst>
              </a:tr>
              <a:tr h="2328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나의 채용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이력서 수정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myReruitUpdate.jsp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991428"/>
                  </a:ext>
                </a:extLst>
              </a:tr>
              <a:tr h="2328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나의 채용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합격여부확인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myRecruitResult.jsp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544278"/>
                  </a:ext>
                </a:extLst>
              </a:tr>
              <a:tr h="2328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채용 게시판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newRecruitBoard.jsp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3846353"/>
                  </a:ext>
                </a:extLst>
              </a:tr>
              <a:tr h="2328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채용 게시판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상세페이지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newRecruitDetail.jsp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2150254"/>
                  </a:ext>
                </a:extLst>
              </a:tr>
              <a:tr h="2328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채용 게시판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이력서 작성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newRecruitInput.jsp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206663"/>
                  </a:ext>
                </a:extLst>
              </a:tr>
              <a:tr h="41284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/>
                          <a:ea typeface="맑은 고딕"/>
                        </a:rPr>
                        <a:t>기타</a:t>
                      </a:r>
                    </a:p>
                  </a:txBody>
                  <a:tcPr marL="7044" marR="7044" marT="7044" marB="4226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메뉴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menubar.js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1267960"/>
                  </a:ext>
                </a:extLst>
              </a:tr>
              <a:tr h="2348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일정확인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달력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calendar.jsp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699236"/>
                  </a:ext>
                </a:extLst>
              </a:tr>
              <a:tr h="234863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</a:txBody>
                  <a:tcPr marL="7044" marR="7044" marT="7044" marB="4226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altLang="ko-K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포트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US" altLang="ko-K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폴리오</a:t>
                      </a:r>
                    </a:p>
                  </a:txBody>
                  <a:tcPr marL="7044" marR="7044" marT="7044" marB="4226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>
                      <a:solidFill>
                        <a:srgbClr val="000000"/>
                      </a:solidFill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 b="0" i="0" u="none" strike="noStrike" noProof="0" dirty="0" err="1">
                          <a:effectLst/>
                        </a:rPr>
                        <a:t>portpolio.jsp</a:t>
                      </a:r>
                      <a:endParaRPr lang="ko-KR" altLang="en-US" dirty="0" err="1"/>
                    </a:p>
                  </a:txBody>
                  <a:tcPr marL="7043" marR="7043" marT="7043" marB="42263" anchor="ctr">
                    <a:lnL w="6350">
                      <a:solidFill>
                        <a:srgbClr val="000000"/>
                      </a:solidFill>
                    </a:lnL>
                    <a:lnR w="6350">
                      <a:solidFill>
                        <a:srgbClr val="000000"/>
                      </a:solidFill>
                    </a:lnR>
                    <a:lnT w="635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116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1474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883" y="1527220"/>
            <a:ext cx="7096937" cy="474801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마루 부리 Beta"/>
              </a:rPr>
              <a:t>메인 페이지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3621985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ea typeface="+mn-lt"/>
                <a:cs typeface="+mn-lt"/>
              </a:rPr>
              <a:t>mainPage.jsp</a:t>
            </a:r>
            <a:endParaRPr lang="en-US" dirty="0" err="1"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endParaRPr lang="ko-KR" altLang="en-US" sz="2000" b="1" dirty="0">
              <a:latin typeface="마루 부리 Beta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71210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998" y="1527220"/>
            <a:ext cx="7092706" cy="474801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마루 부리 Beta"/>
              </a:rPr>
              <a:t>메인 페이지 메뉴 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3621985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>
                <a:ea typeface="+mn-lt"/>
                <a:cs typeface="+mn-lt"/>
              </a:rPr>
              <a:t>menubar.js</a:t>
            </a:r>
            <a:endParaRPr lang="en-US" dirty="0"/>
          </a:p>
          <a:p>
            <a:endParaRPr lang="en-US" sz="2000" b="1" dirty="0">
              <a:latin typeface="+mn-ea"/>
            </a:endParaRPr>
          </a:p>
          <a:p>
            <a:endParaRPr lang="ko-KR" altLang="en-US" sz="2000" b="1" dirty="0">
              <a:latin typeface="마루 부리 Beta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83577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31414"/>
            <a:ext cx="7122015" cy="473962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회사 소개</a:t>
            </a:r>
            <a:endParaRPr lang="ko-KR" altLang="en-US" sz="2000" b="1" dirty="0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3621985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>
              <a:latin typeface="+mn-ea"/>
            </a:endParaRPr>
          </a:p>
          <a:p>
            <a:r>
              <a:rPr lang="en-US" sz="2000" b="1" dirty="0" err="1">
                <a:ea typeface="+mn-lt"/>
                <a:cs typeface="+mn-lt"/>
              </a:rPr>
              <a:t>companyInfo.jsp</a:t>
            </a:r>
            <a:endParaRPr lang="en-US" dirty="0" err="1"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endParaRPr lang="en-US" sz="2000" b="1" dirty="0">
              <a:latin typeface="+mn-ea"/>
            </a:endParaRPr>
          </a:p>
          <a:p>
            <a:endParaRPr lang="ko-KR" altLang="en-US" sz="2000" b="1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1784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611" y="1532641"/>
            <a:ext cx="7143481" cy="473716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포트 </a:t>
            </a:r>
            <a:r>
              <a:rPr lang="ko-KR" altLang="en-US" sz="2000" b="1" dirty="0" err="1">
                <a:latin typeface="+mn-ea"/>
              </a:rPr>
              <a:t>폴리오</a:t>
            </a:r>
            <a:r>
              <a:rPr lang="ko-KR" altLang="en-US" sz="2000" b="1" dirty="0">
                <a:latin typeface="+mn-ea"/>
              </a:rPr>
              <a:t> 소개</a:t>
            </a:r>
            <a:endParaRPr lang="ko-KR" altLang="en-US" sz="2000" b="1" dirty="0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3621985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>
              <a:latin typeface="+mn-ea"/>
            </a:endParaRPr>
          </a:p>
          <a:p>
            <a:r>
              <a:rPr lang="en-US" sz="2000" b="1" dirty="0" err="1">
                <a:latin typeface="+mn-ea"/>
              </a:rPr>
              <a:t>portpolio.jsp</a:t>
            </a:r>
            <a:endParaRPr lang="en-US" sz="2000" dirty="0" err="1"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endParaRPr lang="en-US" sz="2000" b="1" dirty="0">
              <a:latin typeface="+mn-ea"/>
            </a:endParaRPr>
          </a:p>
          <a:p>
            <a:endParaRPr lang="ko-KR" altLang="en-US" sz="2000" b="1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92730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30023"/>
            <a:ext cx="7122015" cy="474240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신규문의</a:t>
            </a:r>
            <a:endParaRPr lang="ko-KR" altLang="en-US" sz="2000" b="1" dirty="0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349530"/>
            <a:ext cx="3621985" cy="47089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+mn-ea"/>
              </a:rPr>
              <a:t>newOrder.jsp</a:t>
            </a:r>
            <a:endParaRPr lang="en-US" sz="2000" b="1" dirty="0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class</a:t>
            </a:r>
            <a:endParaRPr lang="ko-KR" altLang="en-US" sz="2000" b="1" dirty="0">
              <a:latin typeface="+mn-ea"/>
            </a:endParaRPr>
          </a:p>
          <a:p>
            <a:r>
              <a:rPr lang="en-US" altLang="ko-KR" sz="2000" b="1" dirty="0">
                <a:latin typeface="+mn-ea"/>
              </a:rPr>
              <a:t>NewOrderAction</a:t>
            </a:r>
            <a:r>
              <a:rPr lang="ko-KR" sz="2000" b="1" dirty="0">
                <a:latin typeface="마루 부리 Beta"/>
                <a:ea typeface="+mn-lt"/>
                <a:cs typeface="+mn-lt"/>
              </a:rPr>
              <a:t>.</a:t>
            </a:r>
            <a:r>
              <a:rPr lang="en-US" altLang="ko-KR" sz="2000" b="1" dirty="0">
                <a:latin typeface="+mn-ea"/>
              </a:rPr>
              <a:t>java</a:t>
            </a:r>
            <a:endParaRPr lang="ko-KR" altLang="en-US" sz="2000" b="1" dirty="0">
              <a:latin typeface="+mn-ea"/>
            </a:endParaRPr>
          </a:p>
          <a:p>
            <a:r>
              <a:rPr lang="en-US" altLang="ko-KR" sz="2000" b="1" dirty="0">
                <a:latin typeface="+mn-ea"/>
              </a:rPr>
              <a:t>NewOrderOKAction</a:t>
            </a:r>
            <a:r>
              <a:rPr lang="en-US" altLang="ko-KR" sz="2000" b="1" dirty="0">
                <a:latin typeface="마루 부리 Beta"/>
                <a:ea typeface="+mn-lt"/>
                <a:cs typeface="+mn-lt"/>
              </a:rPr>
              <a:t>.java</a:t>
            </a:r>
            <a:endParaRPr lang="ko-KR" sz="2000" b="1" dirty="0">
              <a:latin typeface="마루 부리 Beta"/>
            </a:endParaRPr>
          </a:p>
          <a:p>
            <a:r>
              <a:rPr lang="en-US" sz="2000" b="1" dirty="0">
                <a:latin typeface="+mn-ea"/>
              </a:rPr>
              <a:t>OrderVO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.java</a:t>
            </a:r>
            <a:endParaRPr lang="en-US" sz="2000" b="1" dirty="0">
              <a:latin typeface="마루 부리 Beta"/>
            </a:endParaRPr>
          </a:p>
          <a:p>
            <a:r>
              <a:rPr lang="en-US" sz="2000" b="1" dirty="0">
                <a:latin typeface="+mn-ea"/>
              </a:rPr>
              <a:t>OrderDAO</a:t>
            </a:r>
            <a:r>
              <a:rPr lang="en-US" sz="2000" b="1" dirty="0">
                <a:latin typeface="마루 부리 Beta"/>
                <a:ea typeface="+mn-lt"/>
                <a:cs typeface="+mn-lt"/>
              </a:rPr>
              <a:t>.java</a:t>
            </a:r>
            <a:endParaRPr lang="en-US" sz="2000" b="1" dirty="0">
              <a:latin typeface="마루 부리 Beta"/>
            </a:endParaRPr>
          </a:p>
          <a:p>
            <a:endParaRPr lang="en-US" altLang="ko-KR" sz="2000" b="1" dirty="0">
              <a:latin typeface="Arial"/>
              <a:cs typeface="Arial"/>
            </a:endParaRPr>
          </a:p>
          <a:p>
            <a:r>
              <a:rPr lang="en-US" altLang="ko-KR" sz="2000" b="1" dirty="0" err="1">
                <a:latin typeface="Arial"/>
                <a:cs typeface="Arial"/>
              </a:rPr>
              <a:t>사용</a:t>
            </a:r>
            <a:r>
              <a:rPr lang="en-US" altLang="ko-KR" sz="2000" b="1" dirty="0">
                <a:latin typeface="Arial"/>
                <a:cs typeface="Arial"/>
              </a:rPr>
              <a:t> </a:t>
            </a:r>
            <a:r>
              <a:rPr lang="en-US" altLang="ko-KR" sz="2000" b="1" dirty="0" err="1">
                <a:latin typeface="Arial"/>
                <a:cs typeface="Arial"/>
              </a:rPr>
              <a:t>메소드</a:t>
            </a:r>
            <a:endParaRPr lang="en-US" altLang="ko-KR" sz="2000" b="1" dirty="0">
              <a:latin typeface="Arial"/>
              <a:cs typeface="Arial"/>
            </a:endParaRPr>
          </a:p>
          <a:p>
            <a:r>
              <a:rPr lang="en-US" altLang="ko-KR" sz="2000" b="1" dirty="0" err="1">
                <a:latin typeface="Arial"/>
                <a:cs typeface="Arial"/>
              </a:rPr>
              <a:t>InsertNewOrder</a:t>
            </a:r>
            <a:r>
              <a:rPr lang="en-US" altLang="ko-KR" sz="2000" b="1" dirty="0">
                <a:latin typeface="Arial"/>
                <a:cs typeface="Arial"/>
              </a:rPr>
              <a:t>()</a:t>
            </a:r>
          </a:p>
          <a:p>
            <a:endParaRPr lang="ko-KR" altLang="en-US" sz="2000" b="1" dirty="0">
              <a:latin typeface="+mn-ea"/>
            </a:endParaRPr>
          </a:p>
          <a:p>
            <a:r>
              <a:rPr lang="en-US" altLang="ko-KR" sz="2000" b="1" dirty="0">
                <a:latin typeface="Malgun Gothic"/>
                <a:ea typeface="+mn-lt"/>
              </a:rPr>
              <a:t>Ajax </a:t>
            </a:r>
            <a:r>
              <a:rPr lang="ko-KR" altLang="en-US" sz="2000" b="1" dirty="0">
                <a:latin typeface="Malgun Gothic"/>
                <a:ea typeface="+mn-lt"/>
              </a:rPr>
              <a:t>사용하여</a:t>
            </a:r>
            <a:r>
              <a:rPr lang="en-US" altLang="ko-KR" sz="2000" b="1" dirty="0">
                <a:latin typeface="Malgun Gothic"/>
                <a:ea typeface="+mn-lt"/>
              </a:rPr>
              <a:t> </a:t>
            </a:r>
            <a:r>
              <a:rPr lang="en-US" altLang="ko-KR" sz="2000" b="1" dirty="0" err="1">
                <a:latin typeface="Malgun Gothic"/>
                <a:ea typeface="+mn-lt"/>
              </a:rPr>
              <a:t>카카오맵</a:t>
            </a:r>
            <a:r>
              <a:rPr lang="en-US" altLang="ko-KR" sz="2000" b="1" dirty="0">
                <a:latin typeface="Malgun Gothic"/>
                <a:ea typeface="+mn-lt"/>
              </a:rPr>
              <a:t> </a:t>
            </a:r>
            <a:r>
              <a:rPr lang="en-US" altLang="ko-KR" sz="2000" b="1" dirty="0" err="1">
                <a:latin typeface="Malgun Gothic"/>
                <a:ea typeface="+mn-lt"/>
              </a:rPr>
              <a:t>상의</a:t>
            </a:r>
          </a:p>
          <a:p>
            <a:r>
              <a:rPr lang="en-US" altLang="ko-KR" sz="2000" b="1" dirty="0" err="1">
                <a:latin typeface="Malgun Gothic"/>
                <a:ea typeface="+mn-lt"/>
              </a:rPr>
              <a:t>위치정보</a:t>
            </a:r>
            <a:r>
              <a:rPr lang="en-US" altLang="ko-KR" sz="2000" b="1" dirty="0">
                <a:latin typeface="Malgun Gothic"/>
                <a:ea typeface="+mn-lt"/>
              </a:rPr>
              <a:t> </a:t>
            </a:r>
            <a:r>
              <a:rPr lang="en-US" altLang="ko-KR" sz="2000" b="1" dirty="0" err="1">
                <a:latin typeface="Malgun Gothic"/>
                <a:ea typeface="+mn-lt"/>
              </a:rPr>
              <a:t>추가</a:t>
            </a:r>
            <a:endParaRPr lang="en-US" altLang="ko-KR" sz="2000" dirty="0"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93239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>
            <a:extLst>
              <a:ext uri="{FF2B5EF4-FFF2-40B4-BE49-F238E27FC236}">
                <a16:creationId xmlns:a16="http://schemas.microsoft.com/office/drawing/2014/main" id="{3AC93E1F-C832-7FE5-A036-D1FCF21A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44" y="1537018"/>
            <a:ext cx="7122015" cy="472841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855A5D-5EE5-7C84-24FA-5C9C1FD9E8F2}"/>
              </a:ext>
            </a:extLst>
          </p:cNvPr>
          <p:cNvSpPr/>
          <p:nvPr/>
        </p:nvSpPr>
        <p:spPr>
          <a:xfrm>
            <a:off x="2088" y="-3132"/>
            <a:ext cx="12177385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4219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577676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설계</a:t>
            </a:r>
            <a:endParaRPr lang="ko-KR" altLang="en-US" sz="2400" b="1" spc="-3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B2C8D-9BBB-CC5C-605B-B34CB9F9751C}"/>
              </a:ext>
            </a:extLst>
          </p:cNvPr>
          <p:cNvSpPr txBox="1"/>
          <p:nvPr/>
        </p:nvSpPr>
        <p:spPr>
          <a:xfrm>
            <a:off x="445484" y="1943904"/>
            <a:ext cx="362198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신규문의 포트폴리오 선택</a:t>
            </a:r>
            <a:endParaRPr lang="ko-KR" altLang="en-US" sz="2000" b="1" dirty="0">
              <a:latin typeface="마루 부리 Bet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94DB1-1EB6-34AB-AD62-9891B5F70A25}"/>
              </a:ext>
            </a:extLst>
          </p:cNvPr>
          <p:cNvSpPr txBox="1"/>
          <p:nvPr/>
        </p:nvSpPr>
        <p:spPr>
          <a:xfrm>
            <a:off x="445484" y="2652242"/>
            <a:ext cx="3621985" cy="31700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view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 err="1">
                <a:latin typeface="마루 부리 Beta"/>
                <a:ea typeface="+mn-lt"/>
                <a:cs typeface="+mn-lt"/>
              </a:rPr>
              <a:t>newOrderPortpolio.jsp</a:t>
            </a:r>
            <a:endParaRPr lang="en-US" sz="2000" b="1">
              <a:latin typeface="마루 부리 Beta"/>
              <a:ea typeface="+mn-lt"/>
              <a:cs typeface="+mn-lt"/>
            </a:endParaRPr>
          </a:p>
          <a:p>
            <a:endParaRPr lang="en-US" sz="2000" b="1" dirty="0">
              <a:latin typeface="+mn-ea"/>
            </a:endParaRPr>
          </a:p>
          <a:p>
            <a:r>
              <a:rPr lang="ko-KR" altLang="en-US" sz="2000" b="1" dirty="0">
                <a:latin typeface="+mn-ea"/>
              </a:rPr>
              <a:t>사용 </a:t>
            </a:r>
            <a:r>
              <a:rPr lang="ko-KR" altLang="en-US" sz="2000" b="1" dirty="0" err="1">
                <a:latin typeface="+mn-ea"/>
              </a:rPr>
              <a:t>class</a:t>
            </a:r>
            <a:endParaRPr lang="ko-KR" altLang="en-US" sz="2000" b="1" dirty="0">
              <a:latin typeface="+mn-ea"/>
            </a:endParaRPr>
          </a:p>
          <a:p>
            <a:r>
              <a:rPr lang="en-US" sz="2000" b="1" dirty="0">
                <a:latin typeface="마루 부리 Beta"/>
                <a:ea typeface="Malgun Gothic"/>
              </a:rPr>
              <a:t>SelectPortfolio</a:t>
            </a:r>
            <a:r>
              <a:rPr lang="en-US" sz="2000" b="1" dirty="0">
                <a:latin typeface="마루 부리 Beta"/>
                <a:ea typeface="Malgun Gothic"/>
                <a:cs typeface="+mn-lt"/>
              </a:rPr>
              <a:t>.java</a:t>
            </a:r>
            <a:endParaRPr lang="en-US" sz="2000" b="1">
              <a:latin typeface="마루 부리 Beta"/>
              <a:ea typeface="Malgun Gothic"/>
            </a:endParaRPr>
          </a:p>
          <a:p>
            <a:endParaRPr lang="en-US" altLang="ko-KR" sz="2000" b="1" dirty="0">
              <a:latin typeface="Malgun Gothic"/>
              <a:ea typeface="Malgun Gothic"/>
              <a:cs typeface="Arial"/>
            </a:endParaRPr>
          </a:p>
          <a:p>
            <a:r>
              <a:rPr lang="en-US" altLang="ko-KR" sz="2000" b="1" dirty="0">
                <a:latin typeface="Malgun Gothic"/>
                <a:ea typeface="Malgun Gothic"/>
                <a:cs typeface="Arial"/>
              </a:rPr>
              <a:t>Ajax </a:t>
            </a:r>
            <a:r>
              <a:rPr lang="en-US" altLang="ko-KR" sz="2000" b="1" dirty="0" err="1">
                <a:latin typeface="Malgun Gothic"/>
                <a:ea typeface="Malgun Gothic"/>
                <a:cs typeface="Arial"/>
              </a:rPr>
              <a:t>사용하여</a:t>
            </a:r>
            <a:r>
              <a:rPr lang="en-US" altLang="ko-KR" sz="2000" b="1" dirty="0">
                <a:latin typeface="Malgun Gothic"/>
                <a:ea typeface="Malgun Gothic"/>
                <a:cs typeface="Arial"/>
              </a:rPr>
              <a:t> </a:t>
            </a:r>
            <a:r>
              <a:rPr lang="en-US" altLang="ko-KR" sz="2000" b="1" dirty="0" err="1">
                <a:latin typeface="Malgun Gothic"/>
                <a:ea typeface="Malgun Gothic"/>
                <a:cs typeface="Arial"/>
              </a:rPr>
              <a:t>신규문의</a:t>
            </a:r>
            <a:r>
              <a:rPr lang="en-US" altLang="ko-KR" sz="2000" b="1" dirty="0">
                <a:latin typeface="Malgun Gothic"/>
                <a:ea typeface="Malgun Gothic"/>
                <a:cs typeface="Arial"/>
              </a:rPr>
              <a:t> 창</a:t>
            </a:r>
          </a:p>
          <a:p>
            <a:r>
              <a:rPr lang="en-US" altLang="ko-KR" sz="2000" b="1" dirty="0" err="1">
                <a:latin typeface="Malgun Gothic"/>
                <a:ea typeface="Malgun Gothic"/>
                <a:cs typeface="Arial"/>
              </a:rPr>
              <a:t>포트폴리오</a:t>
            </a:r>
            <a:r>
              <a:rPr lang="en-US" altLang="ko-KR" sz="2000" b="1" dirty="0">
                <a:latin typeface="Malgun Gothic"/>
                <a:ea typeface="Malgun Gothic"/>
                <a:cs typeface="Arial"/>
              </a:rPr>
              <a:t> </a:t>
            </a:r>
            <a:r>
              <a:rPr lang="en-US" altLang="ko-KR" sz="2000" b="1" dirty="0" err="1">
                <a:latin typeface="Malgun Gothic"/>
                <a:ea typeface="Malgun Gothic"/>
                <a:cs typeface="Arial"/>
              </a:rPr>
              <a:t>선택에</a:t>
            </a:r>
            <a:r>
              <a:rPr lang="en-US" altLang="ko-KR" sz="2000" b="1" dirty="0">
                <a:latin typeface="Malgun Gothic"/>
                <a:ea typeface="Malgun Gothic"/>
                <a:cs typeface="Arial"/>
              </a:rPr>
              <a:t> </a:t>
            </a:r>
            <a:r>
              <a:rPr lang="en-US" altLang="ko-KR" sz="2000" b="1" dirty="0" err="1">
                <a:latin typeface="Malgun Gothic"/>
                <a:ea typeface="Malgun Gothic"/>
                <a:cs typeface="Arial"/>
              </a:rPr>
              <a:t>추가</a:t>
            </a:r>
            <a:endParaRPr lang="en-US" altLang="ko-KR" sz="2000" b="1">
              <a:latin typeface="Malgun Gothic"/>
              <a:ea typeface="Malgun Gothic"/>
              <a:cs typeface="Arial"/>
            </a:endParaRPr>
          </a:p>
          <a:p>
            <a:endParaRPr lang="ko-KR" altLang="en-US" sz="2000" b="1" dirty="0">
              <a:latin typeface="+mn-ea"/>
            </a:endParaRPr>
          </a:p>
          <a:p>
            <a:endParaRPr lang="ko-KR" altLang="en-US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21906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2010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0B7D0"/>
      </a:accent1>
      <a:accent2>
        <a:srgbClr val="5B9BD5"/>
      </a:accent2>
      <a:accent3>
        <a:srgbClr val="B5A591"/>
      </a:accent3>
      <a:accent4>
        <a:srgbClr val="CF8595"/>
      </a:accent4>
      <a:accent5>
        <a:srgbClr val="CA92C4"/>
      </a:accent5>
      <a:accent6>
        <a:srgbClr val="989194"/>
      </a:accent6>
      <a:hlink>
        <a:srgbClr val="3F3F3F"/>
      </a:hlink>
      <a:folHlink>
        <a:srgbClr val="3F3F3F"/>
      </a:folHlink>
    </a:clrScheme>
    <a:fontScheme name="마루 부리 Beta_Arial">
      <a:majorFont>
        <a:latin typeface="Arial"/>
        <a:ea typeface="마루 부리 Beta"/>
        <a:cs typeface=""/>
      </a:majorFont>
      <a:minorFont>
        <a:latin typeface="Arial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>
            <a:solidFill>
              <a:schemeClr val="bg1"/>
            </a:solidFill>
          </a:defRPr>
        </a:defPPr>
      </a:lstStyle>
      <a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a:style>
    </a:spDef>
    <a:txDef>
      <a:spPr>
        <a:noFill/>
      </a:spPr>
      <a:bodyPr wrap="square" rtlCol="0">
        <a:spAutoFit/>
      </a:bodyPr>
      <a:lstStyle>
        <a:defPPr marL="285750" indent="-285750" algn="l">
          <a:buFont typeface="Arial" panose="020B0604020202020204" pitchFamily="34" charset="0"/>
          <a:buChar char="•"/>
          <a:defRPr sz="1600" b="1" dirty="0" smtClean="0">
            <a:solidFill>
              <a:srgbClr val="989194"/>
            </a:solidFill>
            <a:latin typeface="맑은 고딕" panose="020B0503020000020004" pitchFamily="50" charset="-127"/>
            <a:ea typeface="맑은 고딕" panose="020B0503020000020004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1311</TotalTime>
  <Words>577</Words>
  <Application>Microsoft Office PowerPoint</Application>
  <PresentationFormat>와이드스크린</PresentationFormat>
  <Paragraphs>275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마루 부리 Beta</vt:lpstr>
      <vt:lpstr>Malgun Gothic</vt:lpstr>
      <vt:lpstr>Malgun 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user</cp:lastModifiedBy>
  <cp:revision>640</cp:revision>
  <dcterms:created xsi:type="dcterms:W3CDTF">2020-10-10T02:21:24Z</dcterms:created>
  <dcterms:modified xsi:type="dcterms:W3CDTF">2022-11-16T19:24:04Z</dcterms:modified>
</cp:coreProperties>
</file>

<file path=docProps/thumbnail.jpeg>
</file>